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80" r:id="rId1"/>
    <p:sldMasterId id="2147484109" r:id="rId2"/>
    <p:sldMasterId id="2147484092" r:id="rId3"/>
  </p:sldMasterIdLst>
  <p:notesMasterIdLst>
    <p:notesMasterId r:id="rId35"/>
  </p:notesMasterIdLst>
  <p:handoutMasterIdLst>
    <p:handoutMasterId r:id="rId36"/>
  </p:handoutMasterIdLst>
  <p:sldIdLst>
    <p:sldId id="256" r:id="rId4"/>
    <p:sldId id="258" r:id="rId5"/>
    <p:sldId id="285" r:id="rId6"/>
    <p:sldId id="297" r:id="rId7"/>
    <p:sldId id="294" r:id="rId8"/>
    <p:sldId id="295" r:id="rId9"/>
    <p:sldId id="299" r:id="rId10"/>
    <p:sldId id="296" r:id="rId11"/>
    <p:sldId id="298" r:id="rId12"/>
    <p:sldId id="321" r:id="rId13"/>
    <p:sldId id="301" r:id="rId14"/>
    <p:sldId id="300" r:id="rId15"/>
    <p:sldId id="302" r:id="rId16"/>
    <p:sldId id="303" r:id="rId17"/>
    <p:sldId id="289" r:id="rId18"/>
    <p:sldId id="286" r:id="rId19"/>
    <p:sldId id="287" r:id="rId20"/>
    <p:sldId id="288" r:id="rId21"/>
    <p:sldId id="317" r:id="rId22"/>
    <p:sldId id="315" r:id="rId23"/>
    <p:sldId id="319" r:id="rId24"/>
    <p:sldId id="304" r:id="rId25"/>
    <p:sldId id="318" r:id="rId26"/>
    <p:sldId id="290" r:id="rId27"/>
    <p:sldId id="291" r:id="rId28"/>
    <p:sldId id="310" r:id="rId29"/>
    <p:sldId id="311" r:id="rId30"/>
    <p:sldId id="312" r:id="rId31"/>
    <p:sldId id="316" r:id="rId32"/>
    <p:sldId id="313" r:id="rId33"/>
    <p:sldId id="31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853"/>
    <a:srgbClr val="F9C523"/>
    <a:srgbClr val="F2C570"/>
    <a:srgbClr val="00B8E1"/>
    <a:srgbClr val="9D739E"/>
    <a:srgbClr val="F0E9EE"/>
    <a:srgbClr val="DEE2EA"/>
    <a:srgbClr val="E8DEE6"/>
    <a:srgbClr val="CAC2C8"/>
    <a:srgbClr val="00A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84433" autoAdjust="0"/>
  </p:normalViewPr>
  <p:slideViewPr>
    <p:cSldViewPr snapToGrid="0" snapToObjects="1">
      <p:cViewPr varScale="1">
        <p:scale>
          <a:sx n="62" d="100"/>
          <a:sy n="62" d="100"/>
        </p:scale>
        <p:origin x="78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44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D739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2-A742-995C-586D293C3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8E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2-A742-995C-586D293C3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9C8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2-A742-995C-586D293C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55562256"/>
        <c:axId val="-855567152"/>
      </c:barChart>
      <c:catAx>
        <c:axId val="-85556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7152"/>
        <c:crosses val="autoZero"/>
        <c:auto val="1"/>
        <c:lblAlgn val="ctr"/>
        <c:lblOffset val="100"/>
        <c:noMultiLvlLbl val="0"/>
      </c:catAx>
      <c:valAx>
        <c:axId val="-85556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22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FE14B-3ACE-C14B-976F-D4DD09CFBFB4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479B3-42F7-3944-841C-181ACE96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3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6:09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24575,'715'0'-1365,"-691"0"-5461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6:09:0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24575,'4'-3'0,"0"0"0,1 0 0,-1 1 0,0-1 0,1 1 0,-1 0 0,1 0 0,0 1 0,0-1 0,-1 1 0,1 0 0,8 0 0,66-2 0,-56 3 0,379 2-1365,-377-2-5461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6:09:1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24575,'2'0'0,"0"0"0,1 1 0,-1-1 0,0 1 0,0 0 0,0 0 0,1 0 0,-1 0 0,0 0 0,0 1 0,0-1 0,0 0 0,-1 1 0,1 0 0,0-1 0,-1 1 0,3 2 0,25 39 0,-19-27 0,31 44 0,3-2 0,2-2 0,88 83 0,-93-94-1365,-29-25-5461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FFB5D-C1F5-2842-8CAF-C81518F68F7E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F6536-074C-7C47-ADA5-29478494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7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-In the first link you can notice how Fox News clearly wants to make more apparent the Republican advantage, while NYT focused more on population.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7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-add one right 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94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-In the book, the billion dollar-o-gram is even more impactful! (the power of printing)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24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3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When “size doesn’t matter”, you can make better plots!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62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We Will earn more about these in two weeks!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5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2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-Doesn’t necessarily bound to borders</a:t>
            </a:r>
          </a:p>
          <a:p>
            <a:r>
              <a:rPr lang="en-GB" noProof="0" dirty="0"/>
              <a:t>-Be careful not to use so many colours so that the geographical area is occluded!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54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You have a tree map in the bottom-right corner!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3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same</a:t>
            </a:r>
            <a:r>
              <a:rPr lang="es-ES"/>
              <a:t>!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5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-US, The World and Germany</a:t>
            </a:r>
          </a:p>
          <a:p>
            <a:r>
              <a:rPr lang="en-GB" noProof="0" dirty="0"/>
              <a:t>-If you (or your audience) are not good in geography, this is not a good idea!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5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82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17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-In the first link you can notice how Fox News clearly wants to make more apparent the Republican advantage, while NYT focused more on population.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7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9144000" cy="10423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5" y="3085042"/>
            <a:ext cx="9144000" cy="1571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1086" y="1096432"/>
            <a:ext cx="6172200" cy="46206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6098" y="1096432"/>
            <a:ext cx="3933825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6" y="216746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700" cy="687178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19" name="Freeform 18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9D739E"/>
          </a:solidFill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3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7621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85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0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29195" y="390846"/>
            <a:ext cx="1111170" cy="5811838"/>
          </a:xfrm>
          <a:prstGeom prst="rect">
            <a:avLst/>
          </a:prstGeom>
        </p:spPr>
        <p:txBody>
          <a:bodyPr vert="eaVert"/>
          <a:lstStyle>
            <a:lvl1pPr>
              <a:defRPr sz="3400" b="1">
                <a:solidFill>
                  <a:srgbClr val="69216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189" y="403546"/>
            <a:ext cx="9324372" cy="5811838"/>
          </a:xfrm>
          <a:prstGeom prst="rect">
            <a:avLst/>
          </a:prstGeom>
        </p:spPr>
        <p:txBody>
          <a:bodyPr vert="eaVert"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65" y="563036"/>
            <a:ext cx="1253069" cy="347134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69216A"/>
                </a:solidFill>
              </a:defRPr>
            </a:lvl1pPr>
          </a:lstStyle>
          <a:p>
            <a:fld id="{7F3777FD-75A6-B146-A4D0-80CAC805A384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475593" y="3053073"/>
            <a:ext cx="5380697" cy="35828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142" y="146825"/>
            <a:ext cx="431799" cy="358286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D9267D-069E-5F46-80B9-B3F4B75463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0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7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43" y="1026199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43" y="1757928"/>
            <a:ext cx="10515600" cy="4057777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1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64" y="1027646"/>
            <a:ext cx="10515600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324" y="1870148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324" y="246859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9001" y="1870148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0534" y="2477059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23" y="1028230"/>
            <a:ext cx="10509173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3363" y="1028700"/>
            <a:ext cx="10515600" cy="1257300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4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2047482558"/>
              </p:ext>
            </p:extLst>
          </p:nvPr>
        </p:nvGraphicFramePr>
        <p:xfrm>
          <a:off x="656863" y="901699"/>
          <a:ext cx="10515600" cy="502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9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28700"/>
            <a:ext cx="10871200" cy="70647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51304287"/>
              </p:ext>
            </p:extLst>
          </p:nvPr>
        </p:nvGraphicFramePr>
        <p:xfrm>
          <a:off x="584200" y="1755840"/>
          <a:ext cx="10871200" cy="39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4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096431"/>
            <a:ext cx="4051300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087" y="1096431"/>
            <a:ext cx="6356519" cy="462915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69216A"/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69216A"/>
                </a:solidFill>
              </a:defRPr>
            </a:lvl3pPr>
            <a:lvl4pPr>
              <a:defRPr sz="2000"/>
            </a:lvl4pPr>
            <a:lvl5pPr>
              <a:defRPr sz="2000">
                <a:solidFill>
                  <a:srgbClr val="69216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8" y="2167465"/>
            <a:ext cx="404966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18 November 2024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3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3" r:id="rId2"/>
    <p:sldLayoutId id="2147484082" r:id="rId3"/>
    <p:sldLayoutId id="2147484084" r:id="rId4"/>
    <p:sldLayoutId id="2147484085" r:id="rId5"/>
    <p:sldLayoutId id="2147484086" r:id="rId6"/>
    <p:sldLayoutId id="2147484087" r:id="rId7"/>
    <p:sldLayoutId id="2147484108" r:id="rId8"/>
    <p:sldLayoutId id="2147484088" r:id="rId9"/>
    <p:sldLayoutId id="2147484089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2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2" r:id="rId2"/>
    <p:sldLayoutId id="2147484113" r:id="rId3"/>
    <p:sldLayoutId id="21474841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400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hyperlink" Target="https://www.informationisbeautifulawards.com/showcase/5676-global-population-density-spike-ma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media.scmp.com/culture/article/SCMP-printed-graphics-memory/lonelyGraphics/201210A113.html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medicine/article?id=10.1371/journal.pmed.004000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datawrapper.de/cartogram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etruesiz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hyperlink" Target="https://www.facebook.com/photo.php?fbid=3496496333928064&amp;id=1702341603343555&amp;set=a.3010414095869626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story/is-us-leaning-red-or-blue-election-map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ychart.com/blog/2024/11/08/us-election-map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tsexperiments.withgoogle.com/ocean-of-books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capitalist.com/a-world-of-languages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chart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onisbeautiful.net/visualizations/the-billion-dollar-gra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Treemappin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ucyxwalker.wordpress.com/2014/02/04/moral-matrix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informationisbeautifulawards.com/showcase/2620-which-fish-are-okay-to-eat" TargetMode="Externa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for-teacher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informationisbeautiful.net/visualizations/best-in-show-whats-the-top-data-do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onisbeautiful.net/visualizations/timelines-time-travel-in-popular-film-and-tv/" TargetMode="External"/><Relationship Id="rId7" Type="http://schemas.openxmlformats.org/officeDocument/2006/relationships/hyperlink" Target="https://www.data-to-viz.com/graph/chord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www.fusioncharts.com/dev/chart-guide/standard-charts/sankey-diagram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4" y="1866495"/>
            <a:ext cx="10144793" cy="1042336"/>
          </a:xfrm>
        </p:spPr>
        <p:txBody>
          <a:bodyPr>
            <a:normAutofit fontScale="90000"/>
          </a:bodyPr>
          <a:lstStyle/>
          <a:p>
            <a:r>
              <a:rPr lang="en-US" dirty="0"/>
              <a:t>Maps &amp; Other Lesser-Known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CM4125 – Topic 9</a:t>
            </a:r>
          </a:p>
        </p:txBody>
      </p:sp>
    </p:spTree>
    <p:extLst>
      <p:ext uri="{BB962C8B-B14F-4D97-AF65-F5344CB8AC3E}">
        <p14:creationId xmlns:p14="http://schemas.microsoft.com/office/powerpoint/2010/main" val="7169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C5D1-5E83-5198-97A8-F274C405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Spike Maps</a:t>
            </a:r>
          </a:p>
        </p:txBody>
      </p:sp>
      <p:pic>
        <p:nvPicPr>
          <p:cNvPr id="8" name="Content Placeholder 7" descr="A map of india with text&#10;&#10;Description automatically generated">
            <a:extLst>
              <a:ext uri="{FF2B5EF4-FFF2-40B4-BE49-F238E27FC236}">
                <a16:creationId xmlns:a16="http://schemas.microsoft.com/office/drawing/2014/main" id="{75E188AA-9A5C-EF6B-60B5-BD5C0941E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866" y="1901201"/>
            <a:ext cx="4347482" cy="40576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7EEFA-6CD0-1F2A-3A07-0B19ECEC8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266" y="6031177"/>
            <a:ext cx="7179198" cy="365125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https://www.informationisbeautifulawards.com/showcase/5676-global-population-density-spike-map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E3553-1910-1090-76FA-7EA921AB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 descr="A map of the united kingdom&#10;&#10;Description automatically generated">
            <a:extLst>
              <a:ext uri="{FF2B5EF4-FFF2-40B4-BE49-F238E27FC236}">
                <a16:creationId xmlns:a16="http://schemas.microsoft.com/office/drawing/2014/main" id="{9F502D7F-13D2-A71B-E7FA-AFA801F00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887" y="662683"/>
            <a:ext cx="4355350" cy="56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2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CF7-20C9-4CDF-8C7A-CAF89343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C50718-9218-4858-B5DE-20FA2A908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7191" y="631112"/>
            <a:ext cx="6934252" cy="52006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85787-D5B7-40D9-ACD5-98D77C25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8A414-DD48-445B-A0F2-7B7C2E68CEBD}"/>
              </a:ext>
            </a:extLst>
          </p:cNvPr>
          <p:cNvSpPr/>
          <p:nvPr/>
        </p:nvSpPr>
        <p:spPr>
          <a:xfrm>
            <a:off x="93784" y="56983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https://multimedia.scmp.com/culture/article/SCMP-printed-graphics-memory/lonelyGraphics/201210A113.html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276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3FC3-2DA7-4668-AE93-DF2D0953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Area Cartogram (a map of inequalities)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C3E1-50C2-4E5F-A5DA-9FA2A066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74D39D9-689B-4018-9DEC-16F74263E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572" y="2191917"/>
            <a:ext cx="6377081" cy="318854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577D7F-545E-4607-B62F-B3E1F21DF266}"/>
              </a:ext>
            </a:extLst>
          </p:cNvPr>
          <p:cNvSpPr/>
          <p:nvPr/>
        </p:nvSpPr>
        <p:spPr>
          <a:xfrm>
            <a:off x="2039815" y="5380458"/>
            <a:ext cx="7874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https://journals.plos.org/plosmedicine/article?id=10.1371/journal.pmed.0040001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687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9DEC-2FEA-4327-8D8D-075236EB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Dorling Cartogram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C8721-54E1-4E31-883D-D558FA90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057E12A-27C9-482F-A699-AD872F2E9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85840"/>
            <a:ext cx="11448811" cy="3219978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0F128CE-3D5B-43DC-95FC-EC519E8F8D86}"/>
              </a:ext>
            </a:extLst>
          </p:cNvPr>
          <p:cNvSpPr/>
          <p:nvPr/>
        </p:nvSpPr>
        <p:spPr>
          <a:xfrm>
            <a:off x="3816675" y="4890007"/>
            <a:ext cx="4126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https://blog.datawrapper.de/cartograms/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622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0C0B-639A-4E97-ABBF-BF5D3633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 Map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3B9E6-F87E-4350-A54E-141191D1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CA4839-3C6F-4D53-9727-F9CF70D07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958" y="725385"/>
            <a:ext cx="4059481" cy="54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2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6A31-AD59-459A-A9C8-10A1FEB8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1" y="913277"/>
            <a:ext cx="10515600" cy="757129"/>
          </a:xfrm>
        </p:spPr>
        <p:txBody>
          <a:bodyPr/>
          <a:lstStyle/>
          <a:p>
            <a:r>
              <a:rPr lang="en-GB" dirty="0"/>
              <a:t>Map Word Cloud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275F7-880F-471B-AEC0-5D88F49A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0C0FF-6671-4992-833E-9475DD3E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97" y="613967"/>
            <a:ext cx="3844605" cy="5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4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046A-4E41-41DB-891D-817304F5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Maps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B3F4D7-C937-4CD8-9AD2-FDF143DFA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44" y="1887991"/>
            <a:ext cx="6159343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5E202-EE75-485D-9ABF-4983501F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AF8E9-9D5C-4A21-9185-CA48B12C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91" y="2194047"/>
            <a:ext cx="5465885" cy="32643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956A5-D782-44F5-BF40-3BE54890ADA9}"/>
              </a:ext>
            </a:extLst>
          </p:cNvPr>
          <p:cNvSpPr/>
          <p:nvPr/>
        </p:nvSpPr>
        <p:spPr>
          <a:xfrm>
            <a:off x="1736202" y="5974502"/>
            <a:ext cx="256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https://thetruesize.com/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959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046A-4E41-41DB-891D-817304F5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908191"/>
            <a:ext cx="10515600" cy="757129"/>
          </a:xfrm>
        </p:spPr>
        <p:txBody>
          <a:bodyPr/>
          <a:lstStyle/>
          <a:p>
            <a:r>
              <a:rPr lang="en-GB" dirty="0"/>
              <a:t>Problems with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5E202-EE75-485D-9ABF-4983501F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F0A0DA-58DF-445A-8CE1-C46AB00D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9" y="1818371"/>
            <a:ext cx="4806811" cy="42059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4EACDDF-13AE-9389-A6AA-B973BB5A2C0F}"/>
              </a:ext>
            </a:extLst>
          </p:cNvPr>
          <p:cNvGrpSpPr/>
          <p:nvPr/>
        </p:nvGrpSpPr>
        <p:grpSpPr>
          <a:xfrm>
            <a:off x="6983938" y="755140"/>
            <a:ext cx="4584506" cy="4974189"/>
            <a:chOff x="6983938" y="755140"/>
            <a:chExt cx="4584506" cy="49741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A35E17-B115-4697-AF7A-1250804C2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3938" y="755140"/>
              <a:ext cx="4584506" cy="4974189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FB74D9-2449-B443-E6CB-41E21D0B481C}"/>
                </a:ext>
              </a:extLst>
            </p:cNvPr>
            <p:cNvCxnSpPr/>
            <p:nvPr/>
          </p:nvCxnSpPr>
          <p:spPr>
            <a:xfrm>
              <a:off x="7953153" y="3870251"/>
              <a:ext cx="3083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759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8FA2-62BC-464B-B71C-4140E4EF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Maps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8BE6F1-8B82-4C99-8D50-0C45E9FED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03095"/>
            <a:ext cx="2392129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406F-9BC2-4B79-9C21-8ED60376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7B6DD-01ED-4CB2-A48D-B42D0B9DA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824"/>
          <a:stretch/>
        </p:blipFill>
        <p:spPr>
          <a:xfrm>
            <a:off x="7836040" y="1570536"/>
            <a:ext cx="2098535" cy="4261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A1247-F539-4A58-92BE-98AAD4A79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314" y="2217420"/>
            <a:ext cx="2424783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305E4-1446-4D0B-A818-92CDBE17D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493" y="2272665"/>
            <a:ext cx="2885878" cy="352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B7514E-D99A-45C5-8654-6A60E726F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57"/>
          <a:stretch/>
        </p:blipFill>
        <p:spPr>
          <a:xfrm>
            <a:off x="9934575" y="1533150"/>
            <a:ext cx="2266950" cy="42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0C7B-EC17-176F-ACCC-AAB1DDA7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6915"/>
            <a:ext cx="7867673" cy="584775"/>
          </a:xfrm>
        </p:spPr>
        <p:txBody>
          <a:bodyPr/>
          <a:lstStyle/>
          <a:p>
            <a:r>
              <a:rPr lang="en-GB" dirty="0"/>
              <a:t>Again</a:t>
            </a:r>
            <a:br>
              <a:rPr lang="en-GB" dirty="0"/>
            </a:br>
            <a:r>
              <a:rPr lang="en-GB" dirty="0"/>
              <a:t>correlation ≠ causation</a:t>
            </a:r>
          </a:p>
        </p:txBody>
      </p:sp>
      <p:pic>
        <p:nvPicPr>
          <p:cNvPr id="8" name="Content Placeholder 7" descr="A map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473BF610-FDFF-4473-4970-E47990624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1514" y="633988"/>
            <a:ext cx="6218386" cy="49747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22FB0-AB11-D461-478F-4FE40FA3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94322-3D24-C85F-999A-95ABD1CD4AC2}"/>
              </a:ext>
            </a:extLst>
          </p:cNvPr>
          <p:cNvSpPr txBox="1"/>
          <p:nvPr/>
        </p:nvSpPr>
        <p:spPr>
          <a:xfrm>
            <a:off x="669851" y="3121342"/>
            <a:ext cx="3442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This is Sweden! --&gt;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7B33B-57EC-D987-EEE8-3AD2D6E48333}"/>
              </a:ext>
            </a:extLst>
          </p:cNvPr>
          <p:cNvSpPr txBox="1"/>
          <p:nvPr/>
        </p:nvSpPr>
        <p:spPr>
          <a:xfrm>
            <a:off x="0" y="6169506"/>
            <a:ext cx="8804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https://www.facebook.com/photo.php?fbid=3496496333928064&amp;id=1702341603343555&amp;set=a.3010414095869626</a:t>
            </a:r>
            <a:r>
              <a:rPr lang="en-GB" sz="12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0BD449-E38C-A212-AFD4-D6F7DD0CF856}"/>
                  </a:ext>
                </a:extLst>
              </p14:cNvPr>
              <p14:cNvContentPartPr/>
              <p14:nvPr/>
            </p14:nvContentPartPr>
            <p14:xfrm>
              <a:off x="6380134" y="4201528"/>
              <a:ext cx="2664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0BD449-E38C-A212-AFD4-D6F7DD0CF8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1134" y="4192888"/>
                <a:ext cx="284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F6CA35-2A97-2A0D-8B84-EF0ABEBE3C3D}"/>
                  </a:ext>
                </a:extLst>
              </p14:cNvPr>
              <p14:cNvContentPartPr/>
              <p14:nvPr/>
            </p14:nvContentPartPr>
            <p14:xfrm>
              <a:off x="6483094" y="3883288"/>
              <a:ext cx="21492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F6CA35-2A97-2A0D-8B84-EF0ABEBE3C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4094" y="3874288"/>
                <a:ext cx="232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34F5FF-C7F2-03D7-1BE2-FAA5B437EA16}"/>
                  </a:ext>
                </a:extLst>
              </p14:cNvPr>
              <p14:cNvContentPartPr/>
              <p14:nvPr/>
            </p14:nvContentPartPr>
            <p14:xfrm>
              <a:off x="6513334" y="4705528"/>
              <a:ext cx="142920" cy="165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34F5FF-C7F2-03D7-1BE2-FAA5B437EA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4694" y="4696888"/>
                <a:ext cx="160560" cy="1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386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BC7F-C305-4422-82A2-4FFFF4CE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5F1E-FECD-4630-B655-74AC319F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FAD01-6C87-4F4C-B455-2173B6530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43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C045-A233-4D80-8EC7-002D3D78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699" y="363055"/>
            <a:ext cx="4146278" cy="757129"/>
          </a:xfrm>
        </p:spPr>
        <p:txBody>
          <a:bodyPr/>
          <a:lstStyle/>
          <a:p>
            <a:r>
              <a:rPr lang="en-GB" dirty="0"/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4AFC-BFF8-4C9A-ACBD-30070FF2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67157"/>
            <a:ext cx="6272790" cy="379216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hlinkClick r:id="rId3"/>
              </a:rPr>
              <a:t>https://www.wired.com/story/is-us-leaning-red-or-blue-election-maps</a:t>
            </a:r>
            <a:endParaRPr lang="en-GB" sz="1600" dirty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AB73-6B24-4C74-A137-21D8D45A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F9EBF5AD-819D-1B83-2368-B73E9B9B9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76" t="18760" r="16239" b="19380"/>
          <a:stretch/>
        </p:blipFill>
        <p:spPr>
          <a:xfrm>
            <a:off x="7615469" y="1843673"/>
            <a:ext cx="4322896" cy="3170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F6618-C985-E059-B1B4-CF50B3C6D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13" y="1843673"/>
            <a:ext cx="4693925" cy="32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C045-A233-4D80-8EC7-002D3D78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391" y="363055"/>
            <a:ext cx="3901729" cy="757129"/>
          </a:xfrm>
        </p:spPr>
        <p:txBody>
          <a:bodyPr/>
          <a:lstStyle/>
          <a:p>
            <a:r>
              <a:rPr lang="en-GB" dirty="0"/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4AFC-BFF8-4C9A-ACBD-30070FF2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74042"/>
            <a:ext cx="7307696" cy="365125"/>
          </a:xfrm>
        </p:spPr>
        <p:txBody>
          <a:bodyPr/>
          <a:lstStyle/>
          <a:p>
            <a:pPr marL="0" indent="0">
              <a:buNone/>
            </a:pPr>
            <a:endParaRPr lang="en-GB" sz="1600" dirty="0">
              <a:hlinkClick r:id="rId3"/>
            </a:endParaRPr>
          </a:p>
          <a:p>
            <a:pPr marL="0" indent="0">
              <a:buNone/>
            </a:pPr>
            <a:r>
              <a:rPr lang="en-GB" sz="1600" dirty="0">
                <a:hlinkClick r:id="rId3"/>
              </a:rPr>
              <a:t>https://www.anychart.com/blog/2024/11/08/us-election-maps/</a:t>
            </a:r>
            <a:r>
              <a:rPr lang="en-GB" sz="16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AB73-6B24-4C74-A137-21D8D45A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21075-9EEB-C506-B0BF-4FE7B8577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706" y="1485629"/>
            <a:ext cx="6544588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AAD5-A013-4237-A9CE-74072F64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8" y="935026"/>
            <a:ext cx="10515600" cy="757129"/>
          </a:xfrm>
        </p:spPr>
        <p:txBody>
          <a:bodyPr/>
          <a:lstStyle/>
          <a:p>
            <a:r>
              <a:rPr lang="en-GB" dirty="0"/>
              <a:t>Other interesting ideas for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F5D0-3CAE-48B0-B085-BA2826156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3" y="1884760"/>
            <a:ext cx="4860412" cy="4057777"/>
          </a:xfrm>
        </p:spPr>
        <p:txBody>
          <a:bodyPr/>
          <a:lstStyle/>
          <a:p>
            <a:r>
              <a:rPr lang="en-GB" dirty="0"/>
              <a:t>Create your own maps!</a:t>
            </a:r>
            <a:endParaRPr lang="en-GB" dirty="0">
              <a:hlinkClick r:id="rId2"/>
            </a:endParaRPr>
          </a:p>
          <a:p>
            <a:pPr lvl="1"/>
            <a:r>
              <a:rPr lang="en-GB" dirty="0">
                <a:hlinkClick r:id="rId2"/>
              </a:rPr>
              <a:t>https://artsexperiments.withgoogle.com/ocean-of-books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BAE5-8403-4EB3-B5D1-17462851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6B174-5570-4580-B378-7FB4CDC4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38" y="1947562"/>
            <a:ext cx="6716704" cy="31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07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0E2A0-3C8E-D0B5-4DFF-D2B032A3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close-up of a map&#10;&#10;Description automatically generated">
            <a:extLst>
              <a:ext uri="{FF2B5EF4-FFF2-40B4-BE49-F238E27FC236}">
                <a16:creationId xmlns:a16="http://schemas.microsoft.com/office/drawing/2014/main" id="{8DF88AA2-4288-10B4-5F8F-AE9217DB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834" y="539239"/>
            <a:ext cx="3472331" cy="554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D6E71A-CEE8-FB47-2A19-2AEC2AE9A41E}"/>
              </a:ext>
            </a:extLst>
          </p:cNvPr>
          <p:cNvSpPr txBox="1"/>
          <p:nvPr/>
        </p:nvSpPr>
        <p:spPr>
          <a:xfrm>
            <a:off x="3346598" y="608411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https://www.visualcapitalist.com/a-world-of-languages/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5849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F030-CEA8-4DF3-B046-7D3479C3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easily create maps…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DDA4-9A3E-4A4B-9C1C-B0B95FFB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DB0488-C2B5-4D19-9A51-9F8BA338FBD3}"/>
              </a:ext>
            </a:extLst>
          </p:cNvPr>
          <p:cNvSpPr/>
          <p:nvPr/>
        </p:nvSpPr>
        <p:spPr>
          <a:xfrm>
            <a:off x="4775878" y="5807118"/>
            <a:ext cx="2324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Or use tools like</a:t>
            </a:r>
          </a:p>
          <a:p>
            <a:r>
              <a:rPr lang="en-GB" dirty="0">
                <a:hlinkClick r:id="rId3"/>
              </a:rPr>
              <a:t>https://mapchart.net/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5774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BC7F-C305-4422-82A2-4FFFF4CE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Vis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5F1E-FECD-4630-B655-74AC319F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FAD01-6C87-4F4C-B455-2173B6530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370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CC8D-087E-4B1E-8278-B196303F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93" y="1999088"/>
            <a:ext cx="6679163" cy="4057777"/>
          </a:xfrm>
        </p:spPr>
        <p:txBody>
          <a:bodyPr/>
          <a:lstStyle/>
          <a:p>
            <a:r>
              <a:rPr lang="en-GB" dirty="0"/>
              <a:t>Like a Word cloud, but with areas instead of words</a:t>
            </a:r>
          </a:p>
          <a:p>
            <a:endParaRPr lang="en-GB" dirty="0"/>
          </a:p>
          <a:p>
            <a:r>
              <a:rPr lang="en-GB" dirty="0"/>
              <a:t>More accurate</a:t>
            </a:r>
          </a:p>
          <a:p>
            <a:endParaRPr lang="en-GB" dirty="0"/>
          </a:p>
          <a:p>
            <a:r>
              <a:rPr lang="en-GB" dirty="0"/>
              <a:t>Can be more impactful/exhibitory</a:t>
            </a:r>
          </a:p>
          <a:p>
            <a:pPr lvl="1"/>
            <a:r>
              <a:rPr lang="en-GB" dirty="0">
                <a:hlinkClick r:id="rId3"/>
              </a:rPr>
              <a:t>https://www.informationisbeautiful.net/visualizations/the-billion-dollar-gram/</a:t>
            </a:r>
            <a:r>
              <a:rPr lang="en-GB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5EDD8-F61A-45DD-9902-F135C34D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9A028B-344D-4F58-B6E3-396C2775E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4427" y="465590"/>
            <a:ext cx="4853713" cy="53501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4EE317-416C-4E4B-9A31-1BA0CBF1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1026199"/>
            <a:ext cx="2770355" cy="757129"/>
          </a:xfrm>
        </p:spPr>
        <p:txBody>
          <a:bodyPr/>
          <a:lstStyle/>
          <a:p>
            <a:r>
              <a:rPr lang="en-GB" dirty="0"/>
              <a:t>Tree 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83823-DCCF-434E-9820-5BCCB3F47A84}"/>
              </a:ext>
            </a:extLst>
          </p:cNvPr>
          <p:cNvSpPr/>
          <p:nvPr/>
        </p:nvSpPr>
        <p:spPr>
          <a:xfrm rot="16200000">
            <a:off x="10206904" y="3322436"/>
            <a:ext cx="338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6"/>
              </a:rPr>
              <a:t>https://en.wikipedia.org/wiki/Treemapping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528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CC8D-087E-4B1E-8278-B196303F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4" y="1903838"/>
            <a:ext cx="5030184" cy="4057777"/>
          </a:xfrm>
        </p:spPr>
        <p:txBody>
          <a:bodyPr/>
          <a:lstStyle/>
          <a:p>
            <a:r>
              <a:rPr lang="en-GB" dirty="0"/>
              <a:t>Instead of simply doing a matrix or a heatmap, you can be more visual!</a:t>
            </a:r>
          </a:p>
          <a:p>
            <a:endParaRPr lang="en-GB" dirty="0"/>
          </a:p>
          <a:p>
            <a:r>
              <a:rPr lang="en-GB" dirty="0"/>
              <a:t>Moral matrix </a:t>
            </a:r>
          </a:p>
          <a:p>
            <a:pPr lvl="2"/>
            <a:r>
              <a:rPr lang="en-GB" dirty="0">
                <a:hlinkClick r:id="rId3"/>
              </a:rPr>
              <a:t>https://lucyxwalker.wordpress.com/2014/02/04/moral-matrix/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5EDD8-F61A-45DD-9902-F135C34D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4EE317-416C-4E4B-9A31-1BA0CBF1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24" y="1023698"/>
            <a:ext cx="3745045" cy="757129"/>
          </a:xfrm>
        </p:spPr>
        <p:txBody>
          <a:bodyPr/>
          <a:lstStyle/>
          <a:p>
            <a:r>
              <a:rPr lang="en-GB" dirty="0"/>
              <a:t>Matrix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942F7-DE56-4470-841B-F039105AC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671" y="667967"/>
            <a:ext cx="6684805" cy="46355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FF21A3-2E85-4ECF-9584-12F050AC0E22}"/>
              </a:ext>
            </a:extLst>
          </p:cNvPr>
          <p:cNvSpPr/>
          <p:nvPr/>
        </p:nvSpPr>
        <p:spPr>
          <a:xfrm>
            <a:off x="4340197" y="5287760"/>
            <a:ext cx="7747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en-GB" sz="1400" dirty="0">
                <a:hlinkClick r:id="rId5"/>
              </a:rPr>
              <a:t>https://www.informationisbeautifulawards.com/showcase/2620-which-fish-are-okay-to-eat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9371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CC8D-087E-4B1E-8278-B196303F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93" y="1999088"/>
            <a:ext cx="5704473" cy="4057777"/>
          </a:xfrm>
        </p:spPr>
        <p:txBody>
          <a:bodyPr/>
          <a:lstStyle/>
          <a:p>
            <a:r>
              <a:rPr lang="en-GB" dirty="0"/>
              <a:t>As said before, these make more sense when moving (i.e. </a:t>
            </a:r>
            <a:r>
              <a:rPr lang="en-GB" dirty="0" err="1"/>
              <a:t>GapMinder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5EDD8-F61A-45DD-9902-F135C34D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4EE317-416C-4E4B-9A31-1BA0CBF1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31" y="1026199"/>
            <a:ext cx="3745045" cy="757129"/>
          </a:xfrm>
        </p:spPr>
        <p:txBody>
          <a:bodyPr/>
          <a:lstStyle/>
          <a:p>
            <a:r>
              <a:rPr lang="en-GB" dirty="0"/>
              <a:t>Bubble Charts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6D496-F7E1-4B99-918F-F039A1CF6C52}"/>
              </a:ext>
            </a:extLst>
          </p:cNvPr>
          <p:cNvSpPr/>
          <p:nvPr/>
        </p:nvSpPr>
        <p:spPr>
          <a:xfrm>
            <a:off x="7384177" y="4972850"/>
            <a:ext cx="418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https://www.gapminder.org/for-teachers/</a:t>
            </a:r>
            <a:r>
              <a:rPr lang="en-GB" dirty="0"/>
              <a:t> </a:t>
            </a:r>
          </a:p>
        </p:txBody>
      </p:sp>
      <p:pic>
        <p:nvPicPr>
          <p:cNvPr id="4" name="Picture 3" descr="A map of the world with different colored circles">
            <a:extLst>
              <a:ext uri="{FF2B5EF4-FFF2-40B4-BE49-F238E27FC236}">
                <a16:creationId xmlns:a16="http://schemas.microsoft.com/office/drawing/2014/main" id="{6E52D3B2-8F37-B333-B80A-31DE9AE4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3" y="842572"/>
            <a:ext cx="5135525" cy="38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6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73BC-11B0-436E-8CAE-CEF03AEE4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4" y="1000799"/>
            <a:ext cx="10515600" cy="757129"/>
          </a:xfrm>
        </p:spPr>
        <p:txBody>
          <a:bodyPr/>
          <a:lstStyle/>
          <a:p>
            <a:r>
              <a:rPr lang="en-GB" dirty="0"/>
              <a:t>Bubble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0FB0-F1A5-442A-B06C-4693554A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1698314"/>
            <a:ext cx="3721455" cy="4057777"/>
          </a:xfrm>
        </p:spPr>
        <p:txBody>
          <a:bodyPr/>
          <a:lstStyle/>
          <a:p>
            <a:r>
              <a:rPr lang="en-GB" dirty="0"/>
              <a:t>They don’t have to move necessarily!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57731-9ABC-40A7-89F5-E4CAB0FF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62504-76F9-4E6E-8990-14B5951C4606}"/>
              </a:ext>
            </a:extLst>
          </p:cNvPr>
          <p:cNvSpPr/>
          <p:nvPr/>
        </p:nvSpPr>
        <p:spPr>
          <a:xfrm>
            <a:off x="-432079" y="6074963"/>
            <a:ext cx="10302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>
                <a:hlinkClick r:id="rId2"/>
              </a:rPr>
              <a:t>https://www.informationisbeautiful.net/visualizations/best-in-show-whats-the-top-data-dog/</a:t>
            </a:r>
            <a:r>
              <a:rPr lang="en-GB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054F6-9AD4-42A8-B694-462BF5A1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03" y="863445"/>
            <a:ext cx="7674353" cy="50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9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F4CD-D674-459A-8737-31A6BDA3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24" y="1000799"/>
            <a:ext cx="10515600" cy="757129"/>
          </a:xfrm>
        </p:spPr>
        <p:txBody>
          <a:bodyPr/>
          <a:lstStyle/>
          <a:p>
            <a:r>
              <a:rPr lang="en-GB" dirty="0"/>
              <a:t>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365A-253A-4269-932D-3D21C442C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24" y="1777491"/>
            <a:ext cx="5122573" cy="4057777"/>
          </a:xfrm>
        </p:spPr>
        <p:txBody>
          <a:bodyPr/>
          <a:lstStyle/>
          <a:p>
            <a:r>
              <a:rPr lang="en-GB" dirty="0"/>
              <a:t>Maybe the most widely used visualisation nowadays</a:t>
            </a:r>
          </a:p>
          <a:p>
            <a:endParaRPr lang="en-GB" dirty="0"/>
          </a:p>
          <a:p>
            <a:r>
              <a:rPr lang="en-GB" dirty="0"/>
              <a:t>The most logical way to understand population trends</a:t>
            </a:r>
          </a:p>
          <a:p>
            <a:endParaRPr lang="es-ES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68EBD-2DD5-4338-85DB-5D194896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9F7A3-3BE1-4D6E-AD82-0A1C3B95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791" y="1379363"/>
            <a:ext cx="5410371" cy="40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6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CC8D-087E-4B1E-8278-B196303F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64" y="4423570"/>
            <a:ext cx="11736136" cy="2207247"/>
          </a:xfrm>
        </p:spPr>
        <p:txBody>
          <a:bodyPr/>
          <a:lstStyle/>
          <a:p>
            <a:r>
              <a:rPr lang="en-GB" dirty="0"/>
              <a:t>Sometimes they are hard to interpret, but they can be very appealing!</a:t>
            </a:r>
          </a:p>
          <a:p>
            <a:pPr lvl="1"/>
            <a:r>
              <a:rPr lang="en-GB" dirty="0"/>
              <a:t>Timelines</a:t>
            </a:r>
          </a:p>
          <a:p>
            <a:pPr lvl="2"/>
            <a:r>
              <a:rPr lang="en-GB" dirty="0">
                <a:hlinkClick r:id="rId3"/>
              </a:rPr>
              <a:t>https://www.informationisbeautiful.net/visualizations/timelines-time-travel-in-popular-film-and-tv/</a:t>
            </a:r>
            <a:r>
              <a:rPr lang="en-GB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5EDD8-F61A-45DD-9902-F135C34D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4EE317-416C-4E4B-9A31-1BA0CBF1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3" y="885522"/>
            <a:ext cx="5865247" cy="757129"/>
          </a:xfrm>
        </p:spPr>
        <p:txBody>
          <a:bodyPr/>
          <a:lstStyle/>
          <a:p>
            <a:r>
              <a:rPr lang="en-GB" dirty="0"/>
              <a:t>Sankey/Chord Diagrams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C12EE-9634-4CFD-A967-9FAB4C180A04}"/>
              </a:ext>
            </a:extLst>
          </p:cNvPr>
          <p:cNvSpPr/>
          <p:nvPr/>
        </p:nvSpPr>
        <p:spPr>
          <a:xfrm>
            <a:off x="497159" y="3827470"/>
            <a:ext cx="52769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4"/>
              </a:rPr>
              <a:t>https://www.fusioncharts.com/dev/chart-guide/standard-charts/sankey-diagram</a:t>
            </a:r>
            <a:r>
              <a:rPr lang="en-GB" sz="1200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3860C0-6EEB-4226-9822-0E59FAC838CA}"/>
              </a:ext>
            </a:extLst>
          </p:cNvPr>
          <p:cNvGrpSpPr/>
          <p:nvPr/>
        </p:nvGrpSpPr>
        <p:grpSpPr>
          <a:xfrm>
            <a:off x="908389" y="1599756"/>
            <a:ext cx="4190089" cy="2194150"/>
            <a:chOff x="908389" y="1599756"/>
            <a:chExt cx="4190089" cy="21941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D5DE31-1A08-4149-BAB6-9DF98CA84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389" y="1599756"/>
              <a:ext cx="4190089" cy="219415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588A3-992D-49F0-B59F-1C48A1908AE4}"/>
                </a:ext>
              </a:extLst>
            </p:cNvPr>
            <p:cNvSpPr/>
            <p:nvPr/>
          </p:nvSpPr>
          <p:spPr>
            <a:xfrm>
              <a:off x="4401178" y="2999985"/>
              <a:ext cx="155786" cy="741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5B0848-E910-5719-EF2D-A29362FD7074}"/>
              </a:ext>
            </a:extLst>
          </p:cNvPr>
          <p:cNvSpPr txBox="1"/>
          <p:nvPr/>
        </p:nvSpPr>
        <p:spPr>
          <a:xfrm>
            <a:off x="3828266" y="5852828"/>
            <a:ext cx="41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look at these in detail next week!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94CC3-C000-2873-A2F5-BA2EE20B3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4988" y="1449307"/>
            <a:ext cx="2688623" cy="23445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CF7C2C-4080-83C1-C8BD-D276A4829CFA}"/>
              </a:ext>
            </a:extLst>
          </p:cNvPr>
          <p:cNvSpPr/>
          <p:nvPr/>
        </p:nvSpPr>
        <p:spPr>
          <a:xfrm>
            <a:off x="8341414" y="3827470"/>
            <a:ext cx="31957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7"/>
              </a:rPr>
              <a:t>https://www.data-to-viz.com/graph/chord.html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341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C7AA-8302-4842-AD94-3FB644C8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Lab: “Running Maps”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F5519-99E4-40BD-8CCF-6485F7BF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E1C9-6B72-4859-890A-7D1259C4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43D9-D3A4-45E6-B870-BCA972E3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6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0B3F-050B-436A-8C1C-C60AF34E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Choropleth Map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9B391-3E2A-4FC6-803B-7BB7BCBE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A033E0-ACD2-4A03-8901-CB104F89A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015" y="1757363"/>
            <a:ext cx="5404195" cy="4057650"/>
          </a:xfrm>
        </p:spPr>
      </p:pic>
    </p:spTree>
    <p:extLst>
      <p:ext uri="{BB962C8B-B14F-4D97-AF65-F5344CB8AC3E}">
        <p14:creationId xmlns:p14="http://schemas.microsoft.com/office/powerpoint/2010/main" val="89105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BAA5-C068-4CFD-A057-93691859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18" y="1026199"/>
            <a:ext cx="10515600" cy="757129"/>
          </a:xfrm>
        </p:spPr>
        <p:txBody>
          <a:bodyPr/>
          <a:lstStyle/>
          <a:p>
            <a:r>
              <a:rPr lang="en-GB" dirty="0"/>
              <a:t>Isarithmic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09FBD0-3270-4183-8850-5A746B48D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909"/>
          <a:stretch/>
        </p:blipFill>
        <p:spPr>
          <a:xfrm>
            <a:off x="2228781" y="1783328"/>
            <a:ext cx="7734437" cy="38584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4D3D8-F8D4-4ADC-AEDD-EDD912BB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EC53-25A6-4B5B-8E00-F22710DB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21" y="998192"/>
            <a:ext cx="10515600" cy="757129"/>
          </a:xfrm>
        </p:spPr>
        <p:txBody>
          <a:bodyPr/>
          <a:lstStyle/>
          <a:p>
            <a:r>
              <a:rPr lang="en-GB" dirty="0"/>
              <a:t>Dot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CE761E-5A7A-4C5A-AB3C-8BA474DD5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285" y="1757363"/>
            <a:ext cx="7133655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5BA34-30D1-41BA-B862-0E4B13BE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9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C3EF-5127-4903-A880-B52E8BE3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Proportional Symbol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77D4EE-A0C3-47EA-A441-517B8AC9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874" y="1783328"/>
            <a:ext cx="5267537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228B3-D766-4E76-A7E6-5DA50964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9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20EA-2330-4EE8-B078-1855E0D8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1" y="905619"/>
            <a:ext cx="10515600" cy="757129"/>
          </a:xfrm>
        </p:spPr>
        <p:txBody>
          <a:bodyPr/>
          <a:lstStyle/>
          <a:p>
            <a:r>
              <a:rPr lang="en-GB" dirty="0"/>
              <a:t>Prism Map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C1BA5-9E35-42F9-A732-14398A5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2BB153-410A-44E3-8C72-6ADEC8D43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6417" y="808639"/>
            <a:ext cx="7532825" cy="4949066"/>
          </a:xfrm>
        </p:spPr>
      </p:pic>
    </p:spTree>
    <p:extLst>
      <p:ext uri="{BB962C8B-B14F-4D97-AF65-F5344CB8AC3E}">
        <p14:creationId xmlns:p14="http://schemas.microsoft.com/office/powerpoint/2010/main" val="112996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GU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216A"/>
      </a:accent1>
      <a:accent2>
        <a:srgbClr val="00A3DA"/>
      </a:accent2>
      <a:accent3>
        <a:srgbClr val="F2B229"/>
      </a:accent3>
      <a:accent4>
        <a:srgbClr val="E88A2C"/>
      </a:accent4>
      <a:accent5>
        <a:srgbClr val="D91F53"/>
      </a:accent5>
      <a:accent6>
        <a:srgbClr val="80AE3D"/>
      </a:accent6>
      <a:hlink>
        <a:srgbClr val="C51473"/>
      </a:hlink>
      <a:folHlink>
        <a:srgbClr val="0067A4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2061</TotalTime>
  <Words>674</Words>
  <Application>Microsoft Office PowerPoint</Application>
  <PresentationFormat>Widescreen</PresentationFormat>
  <Paragraphs>129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Office Theme</vt:lpstr>
      <vt:lpstr>1_Custom Design</vt:lpstr>
      <vt:lpstr>Custom Design</vt:lpstr>
      <vt:lpstr>Maps &amp; Other Lesser-Known Graphs</vt:lpstr>
      <vt:lpstr>Maps</vt:lpstr>
      <vt:lpstr>Maps</vt:lpstr>
      <vt:lpstr>Types of Maps</vt:lpstr>
      <vt:lpstr>Choropleth Map</vt:lpstr>
      <vt:lpstr>Isarithmic Map</vt:lpstr>
      <vt:lpstr>Dot Map</vt:lpstr>
      <vt:lpstr>Proportional Symbol Map</vt:lpstr>
      <vt:lpstr>Prism Map</vt:lpstr>
      <vt:lpstr>Density Spike Maps</vt:lpstr>
      <vt:lpstr>Flow Map</vt:lpstr>
      <vt:lpstr>Area Cartogram (a map of inequalities)</vt:lpstr>
      <vt:lpstr>Dorling Cartogram</vt:lpstr>
      <vt:lpstr>Grid Map</vt:lpstr>
      <vt:lpstr>Map Word Cloud</vt:lpstr>
      <vt:lpstr>Problems with Maps</vt:lpstr>
      <vt:lpstr>Problems with Maps</vt:lpstr>
      <vt:lpstr>Problems with Maps</vt:lpstr>
      <vt:lpstr>Again correlation ≠ causation</vt:lpstr>
      <vt:lpstr>Other examples</vt:lpstr>
      <vt:lpstr>Other examples</vt:lpstr>
      <vt:lpstr>Other interesting ideas for maps</vt:lpstr>
      <vt:lpstr>PowerPoint Presentation</vt:lpstr>
      <vt:lpstr>How to easily create maps…</vt:lpstr>
      <vt:lpstr>Other Vis</vt:lpstr>
      <vt:lpstr>Tree map</vt:lpstr>
      <vt:lpstr>Matrix Charts</vt:lpstr>
      <vt:lpstr>Bubble Charts</vt:lpstr>
      <vt:lpstr>Bubble Charts</vt:lpstr>
      <vt:lpstr>Sankey/Chord Diagrams</vt:lpstr>
      <vt:lpstr>Lab: “Running Maps” in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Carlos Moreno-Garcia (socet)</cp:lastModifiedBy>
  <cp:revision>157</cp:revision>
  <cp:lastPrinted>2019-07-05T12:26:37Z</cp:lastPrinted>
  <dcterms:created xsi:type="dcterms:W3CDTF">2019-06-17T11:08:50Z</dcterms:created>
  <dcterms:modified xsi:type="dcterms:W3CDTF">2024-11-18T10:52:08Z</dcterms:modified>
</cp:coreProperties>
</file>